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70" r:id="rId5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E9"/>
    <a:srgbClr val="F7FAD6"/>
    <a:srgbClr val="FFCC00"/>
    <a:srgbClr val="009A9C"/>
    <a:srgbClr val="D03E82"/>
    <a:srgbClr val="CC0099"/>
    <a:srgbClr val="0071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4028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0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8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8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5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2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creen with orange text&#10;&#10;AI-generated content may be incorrect.">
            <a:extLst>
              <a:ext uri="{FF2B5EF4-FFF2-40B4-BE49-F238E27FC236}">
                <a16:creationId xmlns:a16="http://schemas.microsoft.com/office/drawing/2014/main" id="{E4BCCD56-34B3-46DD-63CA-66CFC6CB3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FE406A5-2B67-3660-181B-7CBDE1CF5E8B}"/>
              </a:ext>
            </a:extLst>
          </p:cNvPr>
          <p:cNvSpPr txBox="1"/>
          <p:nvPr/>
        </p:nvSpPr>
        <p:spPr>
          <a:xfrm>
            <a:off x="5155427" y="5853485"/>
            <a:ext cx="32633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Fresh Sandwiches and Baguettes Made Daily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Hot Deli and Chefs Table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Meal Deals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</a:endParaRPr>
          </a:p>
        </p:txBody>
      </p:sp>
      <p:pic>
        <p:nvPicPr>
          <p:cNvPr id="31" name="Picture 30" descr="A picture containing text&#10;&#10;Description automatically generated">
            <a:extLst>
              <a:ext uri="{FF2B5EF4-FFF2-40B4-BE49-F238E27FC236}">
                <a16:creationId xmlns:a16="http://schemas.microsoft.com/office/drawing/2014/main" id="{12EA9C9D-E74F-4F6D-B014-6F16D2E7F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D361E5-F579-3FA6-2DE0-C6893B093E6C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  <a:endParaRPr kumimoji="0" lang="en-GB" sz="1000" b="1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0F29FC-C915-92E5-0AF9-FCA4B2FA054F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40" name="Freeform 23">
            <a:extLst>
              <a:ext uri="{FF2B5EF4-FFF2-40B4-BE49-F238E27FC236}">
                <a16:creationId xmlns:a16="http://schemas.microsoft.com/office/drawing/2014/main" id="{6A4D5313-91AB-1FF9-62E4-932B1894A8B0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4ED682-5589-377E-7E7C-AAF7727B9AFA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S</a:t>
            </a:r>
            <a:r>
              <a:rPr lang="en-GB" sz="1000" b="1" dirty="0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000" b="1" dirty="0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  <a:endParaRPr kumimoji="0" lang="en-GB" sz="1000" b="1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8D8675-FDA8-B1A1-5C6D-E189BA4D8D3E}"/>
              </a:ext>
            </a:extLst>
          </p:cNvPr>
          <p:cNvSpPr txBox="1"/>
          <p:nvPr/>
        </p:nvSpPr>
        <p:spPr>
          <a:xfrm>
            <a:off x="1673101" y="1190235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Salted Chilli Chicken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Noodles</a:t>
            </a:r>
          </a:p>
          <a:p>
            <a:pPr algn="ctr"/>
            <a:endParaRPr lang="en-GB" sz="1200" b="1" dirty="0">
              <a:solidFill>
                <a:schemeClr val="accent2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AA81547-150D-5DA6-7C10-4D18B9E2866B}"/>
              </a:ext>
            </a:extLst>
          </p:cNvPr>
          <p:cNvSpPr txBox="1"/>
          <p:nvPr/>
        </p:nvSpPr>
        <p:spPr>
          <a:xfrm>
            <a:off x="1941183" y="3532446"/>
            <a:ext cx="14992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Chopped salad and garlic bread</a:t>
            </a:r>
          </a:p>
          <a:p>
            <a:pPr lvl="0" algn="ctr" defTabSz="914400"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  <a:p>
            <a:pPr lvl="0" algn="ctr" defTabSz="914400"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D044800-8089-6B08-A6D5-BD805CDA79F5}"/>
              </a:ext>
            </a:extLst>
          </p:cNvPr>
          <p:cNvSpPr txBox="1"/>
          <p:nvPr/>
        </p:nvSpPr>
        <p:spPr>
          <a:xfrm>
            <a:off x="1814544" y="4470259"/>
            <a:ext cx="175249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Chopped fruit and home bakes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  <a:p>
            <a:pPr algn="ctr" defTabSz="914400">
              <a:defRPr/>
            </a:pPr>
            <a:endParaRPr lang="en-US" sz="1600" dirty="0">
              <a:solidFill>
                <a:srgbClr val="F49100"/>
              </a:solidFill>
              <a:ea typeface="Calibri"/>
              <a:cs typeface="Calibri"/>
            </a:endParaRPr>
          </a:p>
        </p:txBody>
      </p:sp>
      <p:grpSp>
        <p:nvGrpSpPr>
          <p:cNvPr id="42" name="Group 7">
            <a:extLst>
              <a:ext uri="{FF2B5EF4-FFF2-40B4-BE49-F238E27FC236}">
                <a16:creationId xmlns:a16="http://schemas.microsoft.com/office/drawing/2014/main" id="{7F540542-4063-6707-AADA-C8F10F820C71}"/>
              </a:ext>
            </a:extLst>
          </p:cNvPr>
          <p:cNvGrpSpPr/>
          <p:nvPr/>
        </p:nvGrpSpPr>
        <p:grpSpPr>
          <a:xfrm>
            <a:off x="2932242" y="6138868"/>
            <a:ext cx="291026" cy="261610"/>
            <a:chOff x="0" y="0"/>
            <a:chExt cx="3741232" cy="3821539"/>
          </a:xfrm>
        </p:grpSpPr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0DB5F3F4-8FF9-4451-5205-4C6E2EB8BBAB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853BA9D0-71CA-92C1-796D-98D157939E82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8" name="Group 10">
              <a:extLst>
                <a:ext uri="{FF2B5EF4-FFF2-40B4-BE49-F238E27FC236}">
                  <a16:creationId xmlns:a16="http://schemas.microsoft.com/office/drawing/2014/main" id="{9D47FEBD-B8F8-5A9F-D140-45D10C7E5146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14F01530-ED8A-7980-7E42-C2D5E1F5D6D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TextBox 12">
                <a:extLst>
                  <a:ext uri="{FF2B5EF4-FFF2-40B4-BE49-F238E27FC236}">
                    <a16:creationId xmlns:a16="http://schemas.microsoft.com/office/drawing/2014/main" id="{1E29183A-6620-2178-EEB9-06D6F3C6E4DE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4" name="Group 13">
              <a:extLst>
                <a:ext uri="{FF2B5EF4-FFF2-40B4-BE49-F238E27FC236}">
                  <a16:creationId xmlns:a16="http://schemas.microsoft.com/office/drawing/2014/main" id="{3B46F3D6-4B07-8C54-2E76-099C4631CF42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17353F5F-156C-1A82-C9BD-CB1A36DC669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TextBox 15">
                <a:extLst>
                  <a:ext uri="{FF2B5EF4-FFF2-40B4-BE49-F238E27FC236}">
                    <a16:creationId xmlns:a16="http://schemas.microsoft.com/office/drawing/2014/main" id="{2EBF75A7-1771-65FC-67D4-22E4F5732AA6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EE7A759-9AE3-0B6D-CA56-84452217D33E}"/>
              </a:ext>
            </a:extLst>
          </p:cNvPr>
          <p:cNvSpPr txBox="1"/>
          <p:nvPr/>
        </p:nvSpPr>
        <p:spPr>
          <a:xfrm>
            <a:off x="3265308" y="1187099"/>
            <a:ext cx="1714136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Beef Burrito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Or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Loaded Nachos</a:t>
            </a:r>
          </a:p>
          <a:p>
            <a:pPr algn="ctr"/>
            <a:endParaRPr lang="en-GB" sz="1200" b="1" dirty="0">
              <a:solidFill>
                <a:schemeClr val="accent2"/>
              </a:solidFill>
              <a:latin typeface="Campaign Thin" panose="02000000000000000000" pitchFamily="50" charset="0"/>
              <a:ea typeface="DengXian Light"/>
            </a:endParaRP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33C607-BC3A-54CF-211F-04164CE7775F}"/>
              </a:ext>
            </a:extLst>
          </p:cNvPr>
          <p:cNvSpPr txBox="1"/>
          <p:nvPr/>
        </p:nvSpPr>
        <p:spPr>
          <a:xfrm>
            <a:off x="6601402" y="1209048"/>
            <a:ext cx="171413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Pizza Market</a:t>
            </a:r>
          </a:p>
          <a:p>
            <a:pPr algn="ctr"/>
            <a:r>
              <a:rPr lang="en-US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Classic Margarite or Pepperoni 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AEC395-E9ED-444B-EC70-280A86003E7D}"/>
              </a:ext>
            </a:extLst>
          </p:cNvPr>
          <p:cNvSpPr txBox="1"/>
          <p:nvPr/>
        </p:nvSpPr>
        <p:spPr>
          <a:xfrm>
            <a:off x="4972964" y="1195295"/>
            <a:ext cx="17141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Wings &amp; Wedges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Rainbow Slaw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57C0EE8-13C0-C30C-5983-A83A1CBE5EDC}"/>
              </a:ext>
            </a:extLst>
          </p:cNvPr>
          <p:cNvSpPr txBox="1"/>
          <p:nvPr/>
        </p:nvSpPr>
        <p:spPr>
          <a:xfrm>
            <a:off x="8012788" y="1228352"/>
            <a:ext cx="17141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Chip Shop Friday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7B61299-F697-905E-B976-A383DCD3B9E7}"/>
              </a:ext>
            </a:extLst>
          </p:cNvPr>
          <p:cNvSpPr txBox="1"/>
          <p:nvPr/>
        </p:nvSpPr>
        <p:spPr>
          <a:xfrm>
            <a:off x="1776236" y="2246910"/>
            <a:ext cx="171413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Fresh Pasta Bar </a:t>
            </a: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Daily Choice of </a:t>
            </a: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Sauces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D77C87D-50B3-9DC1-C4FE-A73D3971C39F}"/>
              </a:ext>
            </a:extLst>
          </p:cNvPr>
          <p:cNvSpPr txBox="1"/>
          <p:nvPr/>
        </p:nvSpPr>
        <p:spPr>
          <a:xfrm>
            <a:off x="6563551" y="2249402"/>
            <a:ext cx="1601296" cy="10464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Fresh Pasta Bar </a:t>
            </a: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Daily Choice of </a:t>
            </a: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Sauces</a:t>
            </a:r>
          </a:p>
          <a:p>
            <a:pPr algn="ctr"/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3090EDF-455F-9E12-9A3D-6B1FCB12A943}"/>
              </a:ext>
            </a:extLst>
          </p:cNvPr>
          <p:cNvSpPr txBox="1"/>
          <p:nvPr/>
        </p:nvSpPr>
        <p:spPr>
          <a:xfrm>
            <a:off x="8071610" y="2220343"/>
            <a:ext cx="1499211" cy="10464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Fresh Pasta Bar </a:t>
            </a: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Daily Choice of Sauces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pic>
        <p:nvPicPr>
          <p:cNvPr id="2" name="Picture 8" descr="Flag of China - Wikipedia">
            <a:extLst>
              <a:ext uri="{FF2B5EF4-FFF2-40B4-BE49-F238E27FC236}">
                <a16:creationId xmlns:a16="http://schemas.microsoft.com/office/drawing/2014/main" id="{4143A160-E661-F656-5E4F-F0C99ACF8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74912"/>
            <a:ext cx="443174" cy="29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Flag of Mexico - Wikipedia">
            <a:extLst>
              <a:ext uri="{FF2B5EF4-FFF2-40B4-BE49-F238E27FC236}">
                <a16:creationId xmlns:a16="http://schemas.microsoft.com/office/drawing/2014/main" id="{B6D5408E-7E32-BE8F-5D48-6DCA192BF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398" y="974912"/>
            <a:ext cx="465702" cy="29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Flag of Italy - Wikipedia">
            <a:extLst>
              <a:ext uri="{FF2B5EF4-FFF2-40B4-BE49-F238E27FC236}">
                <a16:creationId xmlns:a16="http://schemas.microsoft.com/office/drawing/2014/main" id="{C23B0E7F-256B-FD46-C129-D184DB4C4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927" y="974912"/>
            <a:ext cx="465702" cy="29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Flag of Portugal - Wikipedia">
            <a:extLst>
              <a:ext uri="{FF2B5EF4-FFF2-40B4-BE49-F238E27FC236}">
                <a16:creationId xmlns:a16="http://schemas.microsoft.com/office/drawing/2014/main" id="{C91ADF60-C78F-A502-C4EF-0CCCB1105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085" y="978337"/>
            <a:ext cx="480094" cy="31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6AA98E-FA29-772E-AFC9-427091556C8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50027" y="959086"/>
            <a:ext cx="465702" cy="34106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41F6209-A201-91C2-16B8-64D44A461AE5}"/>
              </a:ext>
            </a:extLst>
          </p:cNvPr>
          <p:cNvSpPr txBox="1"/>
          <p:nvPr/>
        </p:nvSpPr>
        <p:spPr>
          <a:xfrm>
            <a:off x="3374144" y="2244736"/>
            <a:ext cx="1714136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Fresh Pasta Bar </a:t>
            </a: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Daily Choice of </a:t>
            </a: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Sauces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B022EA-2477-0215-CC58-918DE300D0A4}"/>
              </a:ext>
            </a:extLst>
          </p:cNvPr>
          <p:cNvSpPr txBox="1"/>
          <p:nvPr/>
        </p:nvSpPr>
        <p:spPr>
          <a:xfrm>
            <a:off x="4903870" y="2241383"/>
            <a:ext cx="1714136" cy="10464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Fresh Pasta Bar </a:t>
            </a: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Daily Choice of </a:t>
            </a:r>
          </a:p>
          <a:p>
            <a:pPr algn="ctr"/>
            <a:r>
              <a: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Sauces</a:t>
            </a:r>
          </a:p>
          <a:p>
            <a:pPr algn="ctr"/>
            <a:endParaRPr lang="en-GB" sz="1200" b="1" dirty="0">
              <a:solidFill>
                <a:srgbClr val="F49100"/>
              </a:solidFill>
              <a:latin typeface="Campaign Thin" panose="02000000000000000000" pitchFamily="50" charset="0"/>
              <a:ea typeface="DengXian Ligh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B7976BC-CD60-E6D8-B14E-75E1A3D6E215}"/>
              </a:ext>
            </a:extLst>
          </p:cNvPr>
          <p:cNvSpPr txBox="1"/>
          <p:nvPr/>
        </p:nvSpPr>
        <p:spPr>
          <a:xfrm>
            <a:off x="3527328" y="3538328"/>
            <a:ext cx="14992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Chopped salad and garlic bread</a:t>
            </a:r>
          </a:p>
          <a:p>
            <a:pPr lvl="0" algn="ctr" defTabSz="914400"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  <a:p>
            <a:pPr lvl="0" algn="ctr" defTabSz="914400"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CC45DB7-60FD-BD7D-0A64-8E16742AB5DF}"/>
              </a:ext>
            </a:extLst>
          </p:cNvPr>
          <p:cNvSpPr txBox="1"/>
          <p:nvPr/>
        </p:nvSpPr>
        <p:spPr>
          <a:xfrm>
            <a:off x="5002599" y="3530232"/>
            <a:ext cx="14992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Chopped salad and garlic bread</a:t>
            </a:r>
          </a:p>
          <a:p>
            <a:pPr lvl="0" algn="ctr" defTabSz="914400"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  <a:p>
            <a:pPr lvl="0" algn="ctr" defTabSz="914400"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BBEE44A-1A6E-3411-98C7-327743E0144E}"/>
              </a:ext>
            </a:extLst>
          </p:cNvPr>
          <p:cNvSpPr txBox="1"/>
          <p:nvPr/>
        </p:nvSpPr>
        <p:spPr>
          <a:xfrm>
            <a:off x="6705995" y="3525498"/>
            <a:ext cx="14992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Chopped salad and garlic bread</a:t>
            </a:r>
          </a:p>
          <a:p>
            <a:pPr lvl="0" algn="ctr" defTabSz="914400"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  <a:p>
            <a:pPr lvl="0" algn="ctr" defTabSz="914400"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DD2427-FE31-4F8B-2216-8DFACCE6A83F}"/>
              </a:ext>
            </a:extLst>
          </p:cNvPr>
          <p:cNvSpPr txBox="1"/>
          <p:nvPr/>
        </p:nvSpPr>
        <p:spPr>
          <a:xfrm>
            <a:off x="8205206" y="3532446"/>
            <a:ext cx="14992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Chopped salad and garlic bread</a:t>
            </a:r>
          </a:p>
          <a:p>
            <a:pPr lvl="0" algn="ctr" defTabSz="914400"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  <a:p>
            <a:pPr lvl="0" algn="ctr" defTabSz="914400"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9093C3F-FEDA-803F-6198-163BF680E5FC}"/>
              </a:ext>
            </a:extLst>
          </p:cNvPr>
          <p:cNvSpPr txBox="1"/>
          <p:nvPr/>
        </p:nvSpPr>
        <p:spPr>
          <a:xfrm>
            <a:off x="3387237" y="4486553"/>
            <a:ext cx="175249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Chopped fruit and home bakes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  <a:p>
            <a:pPr algn="ctr" defTabSz="914400">
              <a:defRPr/>
            </a:pPr>
            <a:endParaRPr lang="en-US" sz="1600" dirty="0">
              <a:solidFill>
                <a:srgbClr val="F49100"/>
              </a:solidFill>
              <a:ea typeface="Calibri"/>
              <a:cs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2E8A5E4-AD82-A641-2864-0F57F2E7A9D3}"/>
              </a:ext>
            </a:extLst>
          </p:cNvPr>
          <p:cNvSpPr txBox="1"/>
          <p:nvPr/>
        </p:nvSpPr>
        <p:spPr>
          <a:xfrm>
            <a:off x="4947284" y="4483244"/>
            <a:ext cx="175249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Chopped fruit and home bakes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  <a:p>
            <a:pPr algn="ctr" defTabSz="914400">
              <a:defRPr/>
            </a:pPr>
            <a:endParaRPr lang="en-US" sz="1600" dirty="0">
              <a:solidFill>
                <a:srgbClr val="F49100"/>
              </a:solidFill>
              <a:ea typeface="Calibri"/>
              <a:cs typeface="Calibri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8EBF16C-7DE4-500F-C69A-C8DAA20268A4}"/>
              </a:ext>
            </a:extLst>
          </p:cNvPr>
          <p:cNvSpPr txBox="1"/>
          <p:nvPr/>
        </p:nvSpPr>
        <p:spPr>
          <a:xfrm>
            <a:off x="6533533" y="4486553"/>
            <a:ext cx="175249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Chopped fruit and home bakes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  <a:p>
            <a:pPr algn="ctr" defTabSz="914400">
              <a:defRPr/>
            </a:pPr>
            <a:endParaRPr lang="en-US" sz="1600" dirty="0">
              <a:solidFill>
                <a:srgbClr val="F49100"/>
              </a:solidFill>
              <a:ea typeface="Calibri"/>
              <a:cs typeface="Calibri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306B7D3-30D5-87A3-FE40-2967C06D3040}"/>
              </a:ext>
            </a:extLst>
          </p:cNvPr>
          <p:cNvSpPr txBox="1"/>
          <p:nvPr/>
        </p:nvSpPr>
        <p:spPr>
          <a:xfrm>
            <a:off x="8091456" y="4489862"/>
            <a:ext cx="175249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Chopped fruit and home bakes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  <a:p>
            <a:pPr algn="ctr" defTabSz="914400">
              <a:defRPr/>
            </a:pPr>
            <a:endParaRPr lang="en-US" sz="1600" dirty="0">
              <a:solidFill>
                <a:srgbClr val="F49100"/>
              </a:solidFill>
              <a:ea typeface="Calibri"/>
              <a:cs typeface="Calibri"/>
            </a:endParaRPr>
          </a:p>
        </p:txBody>
      </p:sp>
      <p:sp>
        <p:nvSpPr>
          <p:cNvPr id="8" name="Text Box 266223036">
            <a:extLst>
              <a:ext uri="{FF2B5EF4-FFF2-40B4-BE49-F238E27FC236}">
                <a16:creationId xmlns:a16="http://schemas.microsoft.com/office/drawing/2014/main" id="{1D9A8652-9025-F476-5174-0416104A45AF}"/>
              </a:ext>
            </a:extLst>
          </p:cNvPr>
          <p:cNvSpPr txBox="1">
            <a:spLocks/>
          </p:cNvSpPr>
          <p:nvPr/>
        </p:nvSpPr>
        <p:spPr>
          <a:xfrm>
            <a:off x="369870" y="49030"/>
            <a:ext cx="4993240" cy="461665"/>
          </a:xfrm>
          <a:prstGeom prst="rect">
            <a:avLst/>
          </a:prstGeom>
          <a:solidFill>
            <a:srgbClr val="FFFCE9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2400" b="1" dirty="0">
                <a:solidFill>
                  <a:srgbClr val="000000"/>
                </a:solidFill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Belfast Royal Academy: Street Food</a:t>
            </a:r>
            <a:r>
              <a:rPr lang="en-GB" sz="2400" b="1" kern="1200" dirty="0">
                <a:solidFill>
                  <a:srgbClr val="0000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</a:t>
            </a:r>
            <a:endParaRPr lang="en-GB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DC7267-932B-4402-91DA-A9EC94191826}"/>
              </a:ext>
            </a:extLst>
          </p:cNvPr>
          <p:cNvSpPr txBox="1"/>
          <p:nvPr/>
        </p:nvSpPr>
        <p:spPr>
          <a:xfrm>
            <a:off x="369870" y="517390"/>
            <a:ext cx="1068512" cy="369332"/>
          </a:xfrm>
          <a:prstGeom prst="rect">
            <a:avLst/>
          </a:prstGeom>
          <a:solidFill>
            <a:srgbClr val="FFFCE9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244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Type xmlns="cc315347-6dc2-4f31-871c-4fac13c8e90b">Menus</Document_x0020_Type>
    <NOTES xmlns="cc315347-6dc2-4f31-871c-4fac13c8e90b" xsi:nil="true"/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Tags xmlns="cc315347-6dc2-4f31-871c-4fac13c8e90b">Menu</Tag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5783e787b41494728b8e56a85844d7d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b3c802383d38d4ce8ab05201a7d4687f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7F70F4-AC20-4262-B039-ED8451DB711E}">
  <ds:schemaRefs>
    <ds:schemaRef ds:uri="http://purl.org/dc/dcmitype/"/>
    <ds:schemaRef ds:uri="abd9c013-afd4-4605-a7aa-45ecbe72d0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cc315347-6dc2-4f31-871c-4fac13c8e90b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33E88E1-32EF-4720-A74F-17030BECCA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4287</TotalTime>
  <Words>137</Words>
  <Application>Microsoft Office PowerPoint</Application>
  <PresentationFormat>A4 Paper (210x297 mm)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DengXian Light</vt:lpstr>
      <vt:lpstr>Amasis MT Pro Black</vt:lpstr>
      <vt:lpstr>Aptos</vt:lpstr>
      <vt:lpstr>Arial</vt:lpstr>
      <vt:lpstr>Calibri</vt:lpstr>
      <vt:lpstr>Calibri Light</vt:lpstr>
      <vt:lpstr>Campaign Thin</vt:lpstr>
      <vt:lpstr>Times New Roman</vt:lpstr>
      <vt:lpstr>Office Theme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8629 BelfastRoyalAcademy</cp:lastModifiedBy>
  <cp:revision>32</cp:revision>
  <cp:lastPrinted>2025-05-13T08:33:05Z</cp:lastPrinted>
  <dcterms:created xsi:type="dcterms:W3CDTF">2023-01-19T15:41:07Z</dcterms:created>
  <dcterms:modified xsi:type="dcterms:W3CDTF">2026-03-26T09:24:08Z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</Properties>
</file>