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8"/>
  </p:notesMasterIdLst>
  <p:sldIdLst>
    <p:sldId id="281" r:id="rId5"/>
    <p:sldId id="282" r:id="rId6"/>
    <p:sldId id="283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DEA"/>
    <a:srgbClr val="FFFCE9"/>
    <a:srgbClr val="F49100"/>
    <a:srgbClr val="201A3C"/>
    <a:srgbClr val="CC0099"/>
    <a:srgbClr val="D03E82"/>
    <a:srgbClr val="FFCC00"/>
    <a:srgbClr val="007174"/>
    <a:srgbClr val="009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2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C3093-8D87-406F-B46D-69C6C8508F13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75155-CBA4-40E1-987D-7FD148655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33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22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21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108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38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238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38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25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556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49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6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07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A978C-FF08-4076-B5AB-2AE64C16DA64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22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.svg"/><Relationship Id="rId5" Type="http://schemas.openxmlformats.org/officeDocument/2006/relationships/image" Target="../media/image13.sv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blank weekly planner&#10;&#10;AI-generated content may be incorrect.">
            <a:extLst>
              <a:ext uri="{FF2B5EF4-FFF2-40B4-BE49-F238E27FC236}">
                <a16:creationId xmlns:a16="http://schemas.microsoft.com/office/drawing/2014/main" id="{962AAB03-357E-4AA6-FF40-CCBC0B928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" y="-196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3A9492-EC34-52CB-9144-09588044E719}"/>
              </a:ext>
            </a:extLst>
          </p:cNvPr>
          <p:cNvSpPr txBox="1"/>
          <p:nvPr/>
        </p:nvSpPr>
        <p:spPr>
          <a:xfrm>
            <a:off x="5155427" y="5853485"/>
            <a:ext cx="3113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Our hot and cold deli selection alongside soup of the day and filled jacket potatoes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0C971CA-DF83-F634-06C9-410AA0A91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C4B7FD-063F-59A9-E0CF-5EBD33E3B303}"/>
              </a:ext>
            </a:extLst>
          </p:cNvPr>
          <p:cNvSpPr txBox="1"/>
          <p:nvPr/>
        </p:nvSpPr>
        <p:spPr>
          <a:xfrm>
            <a:off x="3159944" y="6154767"/>
            <a:ext cx="16158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Added plant protein</a:t>
            </a:r>
            <a:endParaRPr kumimoji="0" lang="en-GB" sz="1200" b="1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94858-8966-65DB-0BED-FC4ACC60EDF5}"/>
              </a:ext>
            </a:extLst>
          </p:cNvPr>
          <p:cNvSpPr txBox="1"/>
          <p:nvPr/>
        </p:nvSpPr>
        <p:spPr>
          <a:xfrm>
            <a:off x="3265308" y="5826115"/>
            <a:ext cx="12640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Vegan option</a:t>
            </a:r>
          </a:p>
        </p:txBody>
      </p:sp>
      <p:sp>
        <p:nvSpPr>
          <p:cNvPr id="10" name="Freeform 23">
            <a:extLst>
              <a:ext uri="{FF2B5EF4-FFF2-40B4-BE49-F238E27FC236}">
                <a16:creationId xmlns:a16="http://schemas.microsoft.com/office/drawing/2014/main" id="{6ECDBFDD-53A9-0872-4ABB-7E8A2FDE09A9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0DC589-4C8A-0EA7-F990-BFD3B77801EA}"/>
              </a:ext>
            </a:extLst>
          </p:cNvPr>
          <p:cNvSpPr txBox="1"/>
          <p:nvPr/>
        </p:nvSpPr>
        <p:spPr>
          <a:xfrm>
            <a:off x="3003511" y="6506128"/>
            <a:ext cx="19494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S</a:t>
            </a:r>
            <a:r>
              <a:rPr lang="en-GB" sz="1200" b="1" dirty="0" err="1">
                <a:solidFill>
                  <a:srgbClr val="F49100"/>
                </a:solidFill>
                <a:latin typeface="Campaign Thin" panose="02000000000000000000" pitchFamily="50" charset="0"/>
              </a:rPr>
              <a:t>ource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 of wholemeal</a:t>
            </a:r>
            <a:endParaRPr kumimoji="0" lang="en-GB" sz="1200" b="1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grpSp>
        <p:nvGrpSpPr>
          <p:cNvPr id="21" name="Group 7">
            <a:extLst>
              <a:ext uri="{FF2B5EF4-FFF2-40B4-BE49-F238E27FC236}">
                <a16:creationId xmlns:a16="http://schemas.microsoft.com/office/drawing/2014/main" id="{A21FE9D1-F784-C31A-E6B8-D2C863F7A2BA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C803EAB-A304-D870-F2EF-73421A573BBF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4ED63D7E-988E-56E7-4055-4A12CC6AAE4C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24" name="Group 10">
              <a:extLst>
                <a:ext uri="{FF2B5EF4-FFF2-40B4-BE49-F238E27FC236}">
                  <a16:creationId xmlns:a16="http://schemas.microsoft.com/office/drawing/2014/main" id="{814331ED-0B17-E66A-D6A8-22EAA2DDB66B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8" name="Freeform 11">
                <a:extLst>
                  <a:ext uri="{FF2B5EF4-FFF2-40B4-BE49-F238E27FC236}">
                    <a16:creationId xmlns:a16="http://schemas.microsoft.com/office/drawing/2014/main" id="{972D7BD5-86A0-35FC-FF02-593A905CD0D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TextBox 12">
                <a:extLst>
                  <a:ext uri="{FF2B5EF4-FFF2-40B4-BE49-F238E27FC236}">
                    <a16:creationId xmlns:a16="http://schemas.microsoft.com/office/drawing/2014/main" id="{DB6027DE-ACD2-30D8-827E-5642FCF20871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25" name="Group 13">
              <a:extLst>
                <a:ext uri="{FF2B5EF4-FFF2-40B4-BE49-F238E27FC236}">
                  <a16:creationId xmlns:a16="http://schemas.microsoft.com/office/drawing/2014/main" id="{EE58A298-23CF-B7D3-F0D8-65101E1FA348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6" name="Freeform 14">
                <a:extLst>
                  <a:ext uri="{FF2B5EF4-FFF2-40B4-BE49-F238E27FC236}">
                    <a16:creationId xmlns:a16="http://schemas.microsoft.com/office/drawing/2014/main" id="{B80327F1-C756-4000-31DD-85AF7F616D6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TextBox 15">
                <a:extLst>
                  <a:ext uri="{FF2B5EF4-FFF2-40B4-BE49-F238E27FC236}">
                    <a16:creationId xmlns:a16="http://schemas.microsoft.com/office/drawing/2014/main" id="{60C2A446-E70C-0100-3CB1-CC25BEF64746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9087F6BF-19B6-FDF5-7C4B-F552464D2E9E}"/>
              </a:ext>
            </a:extLst>
          </p:cNvPr>
          <p:cNvSpPr txBox="1"/>
          <p:nvPr/>
        </p:nvSpPr>
        <p:spPr>
          <a:xfrm>
            <a:off x="4972141" y="1258210"/>
            <a:ext cx="1714136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Roast Chicken With All The Trimmings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Roast Potatoes, Seasonal Veg and Gravy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87B4D3-0CCE-1CBE-4BCF-25119725E0E2}"/>
              </a:ext>
            </a:extLst>
          </p:cNvPr>
          <p:cNvSpPr txBox="1"/>
          <p:nvPr/>
        </p:nvSpPr>
        <p:spPr>
          <a:xfrm>
            <a:off x="6670131" y="1322005"/>
            <a:ext cx="1522382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BBQ Pulled Pork Slider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Paprika Wedges and Slaw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7032ED-CDFC-4A85-5E7F-D42EE58DD72C}"/>
              </a:ext>
            </a:extLst>
          </p:cNvPr>
          <p:cNvSpPr txBox="1"/>
          <p:nvPr/>
        </p:nvSpPr>
        <p:spPr>
          <a:xfrm>
            <a:off x="4972141" y="3047840"/>
            <a:ext cx="171413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highlight>
                  <a:srgbClr val="FEFDEA"/>
                </a:highlight>
                <a:latin typeface="Amasis MT Pro Black" panose="02040A04050005020304" pitchFamily="18" charset="0"/>
              </a:rPr>
              <a:t>Vegetable Sausage Roll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Roast Potatoes, Seasonal Veg and Gravy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026CF7-591D-D264-9745-22B2282E68FA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Spring Summer Menu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037FD-4EA2-916C-82BE-F7EB6F69D534}"/>
              </a:ext>
            </a:extLst>
          </p:cNvPr>
          <p:cNvSpPr txBox="1"/>
          <p:nvPr/>
        </p:nvSpPr>
        <p:spPr>
          <a:xfrm>
            <a:off x="3411904" y="1221873"/>
            <a:ext cx="137443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Classic Beef Lasagne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Garlic Bread and Chunky Roasted Summer Veg</a:t>
            </a:r>
          </a:p>
          <a:p>
            <a:pPr algn="ctr"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CFA3BA-29AD-6758-E10A-1E6305A4079F}"/>
              </a:ext>
            </a:extLst>
          </p:cNvPr>
          <p:cNvSpPr txBox="1"/>
          <p:nvPr/>
        </p:nvSpPr>
        <p:spPr>
          <a:xfrm>
            <a:off x="3338996" y="3257902"/>
            <a:ext cx="1547834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Falafel Bowl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Tabouleh, Tomato Salad, Pickles and Dips</a:t>
            </a: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C2B41A46-C2BF-D769-8A99-CC6E7E3D6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438" y="3756869"/>
            <a:ext cx="476731" cy="458790"/>
          </a:xfrm>
          <a:prstGeom prst="rect">
            <a:avLst/>
          </a:prstGeom>
        </p:spPr>
      </p:pic>
      <p:pic>
        <p:nvPicPr>
          <p:cNvPr id="32" name="Picture 31" descr="A black and white sign with yellow border&#10;&#10;AI-generated content may be incorrect.">
            <a:extLst>
              <a:ext uri="{FF2B5EF4-FFF2-40B4-BE49-F238E27FC236}">
                <a16:creationId xmlns:a16="http://schemas.microsoft.com/office/drawing/2014/main" id="{C57EAC4B-0D51-044B-BCBD-4ED15A6F979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157" t="1762" r="-1"/>
          <a:stretch>
            <a:fillRect/>
          </a:stretch>
        </p:blipFill>
        <p:spPr>
          <a:xfrm>
            <a:off x="3624272" y="2704313"/>
            <a:ext cx="988740" cy="510823"/>
          </a:xfrm>
          <a:prstGeom prst="rect">
            <a:avLst/>
          </a:prstGeom>
        </p:spPr>
      </p:pic>
      <p:grpSp>
        <p:nvGrpSpPr>
          <p:cNvPr id="34" name="Group 7">
            <a:extLst>
              <a:ext uri="{FF2B5EF4-FFF2-40B4-BE49-F238E27FC236}">
                <a16:creationId xmlns:a16="http://schemas.microsoft.com/office/drawing/2014/main" id="{E5FBF9C1-1AA6-C491-FE2E-18F8E4217906}"/>
              </a:ext>
            </a:extLst>
          </p:cNvPr>
          <p:cNvGrpSpPr/>
          <p:nvPr/>
        </p:nvGrpSpPr>
        <p:grpSpPr>
          <a:xfrm>
            <a:off x="1850085" y="2193768"/>
            <a:ext cx="310453" cy="295716"/>
            <a:chOff x="0" y="184916"/>
            <a:chExt cx="3741232" cy="3636623"/>
          </a:xfrm>
        </p:grpSpPr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08A5DD7F-D1A2-F0CC-AFB5-F43D12B7932A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48C3A1A4-AD17-6D67-9A75-50ABCF055645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7" name="Group 10">
              <a:extLst>
                <a:ext uri="{FF2B5EF4-FFF2-40B4-BE49-F238E27FC236}">
                  <a16:creationId xmlns:a16="http://schemas.microsoft.com/office/drawing/2014/main" id="{F1E7828F-1497-67C3-0BC5-36085DF3BC07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44" name="Freeform 11">
                <a:extLst>
                  <a:ext uri="{FF2B5EF4-FFF2-40B4-BE49-F238E27FC236}">
                    <a16:creationId xmlns:a16="http://schemas.microsoft.com/office/drawing/2014/main" id="{412B29BF-17FE-C1D1-905A-1CFE4884309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TextBox 12">
                <a:extLst>
                  <a:ext uri="{FF2B5EF4-FFF2-40B4-BE49-F238E27FC236}">
                    <a16:creationId xmlns:a16="http://schemas.microsoft.com/office/drawing/2014/main" id="{4993F1A4-047C-5356-BE03-318141AA064D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8" name="Group 13">
              <a:extLst>
                <a:ext uri="{FF2B5EF4-FFF2-40B4-BE49-F238E27FC236}">
                  <a16:creationId xmlns:a16="http://schemas.microsoft.com/office/drawing/2014/main" id="{ED28A3F6-2CE2-AB87-881A-0019D8314718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39" name="Freeform 14">
                <a:extLst>
                  <a:ext uri="{FF2B5EF4-FFF2-40B4-BE49-F238E27FC236}">
                    <a16:creationId xmlns:a16="http://schemas.microsoft.com/office/drawing/2014/main" id="{5AE4463F-B9C6-3FF3-91AB-530A2CF7F49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Box 15">
                <a:extLst>
                  <a:ext uri="{FF2B5EF4-FFF2-40B4-BE49-F238E27FC236}">
                    <a16:creationId xmlns:a16="http://schemas.microsoft.com/office/drawing/2014/main" id="{E9580425-81BB-4341-FBCF-EE139ACEFE49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CBE1396D-358A-44D0-69FD-D7FBB0FCB919}"/>
              </a:ext>
            </a:extLst>
          </p:cNvPr>
          <p:cNvSpPr txBox="1"/>
          <p:nvPr/>
        </p:nvSpPr>
        <p:spPr>
          <a:xfrm>
            <a:off x="8378551" y="1216275"/>
            <a:ext cx="1206106" cy="2769989"/>
          </a:xfrm>
          <a:prstGeom prst="rect">
            <a:avLst/>
          </a:prstGeom>
          <a:solidFill>
            <a:srgbClr val="FFFCE9"/>
          </a:solidFill>
          <a:ln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r>
              <a:rPr lang="en-GB" sz="1400" b="1" dirty="0">
                <a:latin typeface="Amasis MT Pro Black" panose="02040A04050005020304" pitchFamily="18" charset="0"/>
                <a:ea typeface="DengXian Light"/>
              </a:rPr>
              <a:t>Chip Shop Friday</a:t>
            </a: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Chip Shop Favourites Served With Chips, Peas, Curry Sauce and Gravy</a:t>
            </a:r>
          </a:p>
          <a:p>
            <a:pPr algn="ctr"/>
            <a:endParaRPr lang="en-GB" sz="1400" b="1" dirty="0">
              <a:latin typeface="Campaign Thin" panose="02000000000000000000" pitchFamily="50" charset="0"/>
              <a:ea typeface="DengXian Light"/>
            </a:endParaRPr>
          </a:p>
        </p:txBody>
      </p:sp>
      <p:grpSp>
        <p:nvGrpSpPr>
          <p:cNvPr id="55" name="Group 7">
            <a:extLst>
              <a:ext uri="{FF2B5EF4-FFF2-40B4-BE49-F238E27FC236}">
                <a16:creationId xmlns:a16="http://schemas.microsoft.com/office/drawing/2014/main" id="{F2800818-DCFD-45DD-9BDA-15AC6B3D80F4}"/>
              </a:ext>
            </a:extLst>
          </p:cNvPr>
          <p:cNvGrpSpPr/>
          <p:nvPr/>
        </p:nvGrpSpPr>
        <p:grpSpPr>
          <a:xfrm>
            <a:off x="4438232" y="2229936"/>
            <a:ext cx="310453" cy="295716"/>
            <a:chOff x="0" y="184916"/>
            <a:chExt cx="3741232" cy="3636623"/>
          </a:xfrm>
        </p:grpSpPr>
        <p:sp>
          <p:nvSpPr>
            <p:cNvPr id="56" name="Freeform 8">
              <a:extLst>
                <a:ext uri="{FF2B5EF4-FFF2-40B4-BE49-F238E27FC236}">
                  <a16:creationId xmlns:a16="http://schemas.microsoft.com/office/drawing/2014/main" id="{345617A8-2A59-4C6A-83A7-FF81E56068B6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9">
              <a:extLst>
                <a:ext uri="{FF2B5EF4-FFF2-40B4-BE49-F238E27FC236}">
                  <a16:creationId xmlns:a16="http://schemas.microsoft.com/office/drawing/2014/main" id="{7BD02616-19CA-4B5F-A9B7-FA5560CA9DC7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8" name="Group 10">
              <a:extLst>
                <a:ext uri="{FF2B5EF4-FFF2-40B4-BE49-F238E27FC236}">
                  <a16:creationId xmlns:a16="http://schemas.microsoft.com/office/drawing/2014/main" id="{3D7324EB-5A7B-4CAA-8DD8-7E42B80C63F0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62" name="Freeform 11">
                <a:extLst>
                  <a:ext uri="{FF2B5EF4-FFF2-40B4-BE49-F238E27FC236}">
                    <a16:creationId xmlns:a16="http://schemas.microsoft.com/office/drawing/2014/main" id="{C189EB0D-A153-4149-8E83-439C6EA9AB0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TextBox 12">
                <a:extLst>
                  <a:ext uri="{FF2B5EF4-FFF2-40B4-BE49-F238E27FC236}">
                    <a16:creationId xmlns:a16="http://schemas.microsoft.com/office/drawing/2014/main" id="{740D9A39-3D53-4C6F-97D8-6B182659CE1C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13">
              <a:extLst>
                <a:ext uri="{FF2B5EF4-FFF2-40B4-BE49-F238E27FC236}">
                  <a16:creationId xmlns:a16="http://schemas.microsoft.com/office/drawing/2014/main" id="{7ADCB661-3F00-413D-97D4-AEB7D548DAB7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60" name="Freeform 14">
                <a:extLst>
                  <a:ext uri="{FF2B5EF4-FFF2-40B4-BE49-F238E27FC236}">
                    <a16:creationId xmlns:a16="http://schemas.microsoft.com/office/drawing/2014/main" id="{67C0E814-2DEB-4FEC-BA23-9101736C125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TextBox 15">
                <a:extLst>
                  <a:ext uri="{FF2B5EF4-FFF2-40B4-BE49-F238E27FC236}">
                    <a16:creationId xmlns:a16="http://schemas.microsoft.com/office/drawing/2014/main" id="{0B3C56C6-67DF-4F75-85FD-B2B220E32B0F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65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25822DCB-0241-46E5-93FB-30B84BA31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997" y="1019578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1114E242-6B29-440B-81B5-A746F6D0BE3F}"/>
              </a:ext>
            </a:extLst>
          </p:cNvPr>
          <p:cNvSpPr txBox="1"/>
          <p:nvPr/>
        </p:nvSpPr>
        <p:spPr>
          <a:xfrm>
            <a:off x="1850085" y="1494160"/>
            <a:ext cx="14429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Chicken Tikka Masala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50/50 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Rice and 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Sambals</a:t>
            </a:r>
            <a:endParaRPr lang="en-GB" sz="1200" dirty="0"/>
          </a:p>
        </p:txBody>
      </p:sp>
      <p:sp>
        <p:nvSpPr>
          <p:cNvPr id="68" name="Freeform 23">
            <a:extLst>
              <a:ext uri="{FF2B5EF4-FFF2-40B4-BE49-F238E27FC236}">
                <a16:creationId xmlns:a16="http://schemas.microsoft.com/office/drawing/2014/main" id="{8CE42482-A403-4189-AAAD-C43469603F6F}"/>
              </a:ext>
            </a:extLst>
          </p:cNvPr>
          <p:cNvSpPr/>
          <p:nvPr/>
        </p:nvSpPr>
        <p:spPr>
          <a:xfrm flipH="1">
            <a:off x="2896789" y="213199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1CBE2FD-ECDC-4C0E-B311-C32F8561B70B}"/>
              </a:ext>
            </a:extLst>
          </p:cNvPr>
          <p:cNvSpPr txBox="1"/>
          <p:nvPr/>
        </p:nvSpPr>
        <p:spPr>
          <a:xfrm>
            <a:off x="1761628" y="3133073"/>
            <a:ext cx="15478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Sweet Potato, Chickpea &amp; Spinach Tikka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50/50 Rice 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and Sambals</a:t>
            </a:r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69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39665417-0285-40EE-BE42-51AEE4E35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111" y="2660901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85E44986-A401-44A5-884C-9C058F133028}"/>
              </a:ext>
            </a:extLst>
          </p:cNvPr>
          <p:cNvSpPr txBox="1"/>
          <p:nvPr/>
        </p:nvSpPr>
        <p:spPr>
          <a:xfrm>
            <a:off x="6771588" y="2835667"/>
            <a:ext cx="13194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Amasis MT Pro Black" panose="02040A04050005020304" pitchFamily="18" charset="0"/>
              </a:rPr>
              <a:t>Sticky Soy And Honey Noodles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highlight>
                  <a:srgbClr val="FEFDEA"/>
                </a:highlight>
                <a:latin typeface="Campaign Thin" panose="02000000000000000000" pitchFamily="50" charset="0"/>
                <a:ea typeface="DengXian Light"/>
              </a:rPr>
              <a:t>With Green Beans and Paprika Wedges</a:t>
            </a:r>
            <a:endParaRPr lang="en-GB" sz="1200" b="1" dirty="0">
              <a:highlight>
                <a:srgbClr val="FEFDEA"/>
              </a:highlight>
              <a:latin typeface="Amasis MT Pro Medium" panose="020406040500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5C071F-4A18-CB64-4B91-6DA864BDC00A}"/>
              </a:ext>
            </a:extLst>
          </p:cNvPr>
          <p:cNvSpPr txBox="1"/>
          <p:nvPr/>
        </p:nvSpPr>
        <p:spPr>
          <a:xfrm>
            <a:off x="1698938" y="4424599"/>
            <a:ext cx="821997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u="sng" dirty="0">
                <a:solidFill>
                  <a:srgbClr val="201A3C"/>
                </a:solidFill>
                <a:latin typeface="Amasis MT Pro Black" panose="02040A04050005020304" pitchFamily="18" charset="0"/>
              </a:rPr>
              <a:t>Available Daily</a:t>
            </a:r>
          </a:p>
          <a:p>
            <a:pPr algn="ctr"/>
            <a:endParaRPr lang="en-GB" sz="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Choose from - Dessert of the day – Traybakes - Cookies</a:t>
            </a:r>
          </a:p>
          <a:p>
            <a:pPr algn="ctr"/>
            <a:endParaRPr lang="en-GB" sz="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97A495C5-961C-50F8-A275-8E1691123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789" y="1302675"/>
            <a:ext cx="561631" cy="56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33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white weekly planner with orange text&#10;&#10;AI-generated content may be incorrect.">
            <a:extLst>
              <a:ext uri="{FF2B5EF4-FFF2-40B4-BE49-F238E27FC236}">
                <a16:creationId xmlns:a16="http://schemas.microsoft.com/office/drawing/2014/main" id="{CA18DE4C-0BBF-F190-3532-ED133D037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48"/>
            <a:ext cx="9906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641697-4556-E456-B68D-E0C8E71DD81C}"/>
              </a:ext>
            </a:extLst>
          </p:cNvPr>
          <p:cNvSpPr txBox="1"/>
          <p:nvPr/>
        </p:nvSpPr>
        <p:spPr>
          <a:xfrm>
            <a:off x="5155427" y="5853485"/>
            <a:ext cx="3113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Our hot and cold deli selection alongside soup of the day and filled jacket potatoes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F48FEE6D-7132-D526-F2B9-CA0A26B4B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1681E0-F5DF-067A-7371-20B911400C48}"/>
              </a:ext>
            </a:extLst>
          </p:cNvPr>
          <p:cNvSpPr txBox="1"/>
          <p:nvPr/>
        </p:nvSpPr>
        <p:spPr>
          <a:xfrm>
            <a:off x="3159944" y="6154767"/>
            <a:ext cx="16158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Added plant protein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F4BC81-F79D-6617-9689-C45AF6AC24CE}"/>
              </a:ext>
            </a:extLst>
          </p:cNvPr>
          <p:cNvSpPr txBox="1"/>
          <p:nvPr/>
        </p:nvSpPr>
        <p:spPr>
          <a:xfrm>
            <a:off x="3265308" y="5826115"/>
            <a:ext cx="12640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Vegan option</a:t>
            </a:r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EDA26C6E-6607-685E-BDFE-2B30B02465B7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7D4B77-6E02-301A-6ECD-04E4F017F4C1}"/>
              </a:ext>
            </a:extLst>
          </p:cNvPr>
          <p:cNvSpPr txBox="1"/>
          <p:nvPr/>
        </p:nvSpPr>
        <p:spPr>
          <a:xfrm>
            <a:off x="3003511" y="6506128"/>
            <a:ext cx="19494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Source of wholemeal</a:t>
            </a:r>
          </a:p>
        </p:txBody>
      </p:sp>
      <p:grpSp>
        <p:nvGrpSpPr>
          <p:cNvPr id="16" name="Group 7">
            <a:extLst>
              <a:ext uri="{FF2B5EF4-FFF2-40B4-BE49-F238E27FC236}">
                <a16:creationId xmlns:a16="http://schemas.microsoft.com/office/drawing/2014/main" id="{AA27AA2A-5947-37AC-C8F8-98390810192D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CAFC6A1-4CB5-5CEA-C338-988EA600D9CA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EA723548-5D6F-7898-DD19-CC43F6E75516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9" name="Group 10">
              <a:extLst>
                <a:ext uri="{FF2B5EF4-FFF2-40B4-BE49-F238E27FC236}">
                  <a16:creationId xmlns:a16="http://schemas.microsoft.com/office/drawing/2014/main" id="{AFD3AE24-3582-0470-A957-7942C2CED98F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3" name="Freeform 11">
                <a:extLst>
                  <a:ext uri="{FF2B5EF4-FFF2-40B4-BE49-F238E27FC236}">
                    <a16:creationId xmlns:a16="http://schemas.microsoft.com/office/drawing/2014/main" id="{73844659-46DA-895B-CCA6-DF1C91A1358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xtBox 12">
                <a:extLst>
                  <a:ext uri="{FF2B5EF4-FFF2-40B4-BE49-F238E27FC236}">
                    <a16:creationId xmlns:a16="http://schemas.microsoft.com/office/drawing/2014/main" id="{04E9FA44-592A-379C-8C58-10E70D3515DC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3D8715F8-5ABD-3835-E824-4AE949605F73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1" name="Freeform 14">
                <a:extLst>
                  <a:ext uri="{FF2B5EF4-FFF2-40B4-BE49-F238E27FC236}">
                    <a16:creationId xmlns:a16="http://schemas.microsoft.com/office/drawing/2014/main" id="{83A32420-2C1E-CF4E-6FC0-43FBB91883B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41650752-52EA-19B4-9BA0-AB392DDF4AF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B34E783-1FA5-437B-45D1-B6F1EA314753}"/>
              </a:ext>
            </a:extLst>
          </p:cNvPr>
          <p:cNvSpPr txBox="1"/>
          <p:nvPr/>
        </p:nvSpPr>
        <p:spPr>
          <a:xfrm>
            <a:off x="6566964" y="1682637"/>
            <a:ext cx="1578823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Katsu Curry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Noodles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72A9E2-AC4E-C09B-661B-D525FC1A4D6E}"/>
              </a:ext>
            </a:extLst>
          </p:cNvPr>
          <p:cNvSpPr txBox="1"/>
          <p:nvPr/>
        </p:nvSpPr>
        <p:spPr>
          <a:xfrm>
            <a:off x="4976046" y="1199857"/>
            <a:ext cx="1665756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/>
              </a:rPr>
              <a:t>Downtown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/>
              </a:rPr>
              <a:t>Dog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Topped with Tater Tots &amp; BBQ Sauce, Sweetcorn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C73872-E23C-105B-D48B-FF3AE49A744E}"/>
              </a:ext>
            </a:extLst>
          </p:cNvPr>
          <p:cNvSpPr txBox="1"/>
          <p:nvPr/>
        </p:nvSpPr>
        <p:spPr>
          <a:xfrm>
            <a:off x="6499307" y="2861901"/>
            <a:ext cx="1714136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Burrito Bowl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/>
                <a:ea typeface="DengXian Light"/>
              </a:rPr>
              <a:t>ith</a:t>
            </a: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 Rice, Charred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/>
                <a:ea typeface="DengXian Light"/>
              </a:rPr>
              <a:t> Corn Salad, Salsa and</a:t>
            </a:r>
            <a:endParaRPr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/>
              <a:ea typeface="DengXian Light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 Sour Cream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FAD8F7-4C53-C838-2C75-E5444C1F43C9}"/>
              </a:ext>
            </a:extLst>
          </p:cNvPr>
          <p:cNvSpPr txBox="1"/>
          <p:nvPr/>
        </p:nvSpPr>
        <p:spPr>
          <a:xfrm>
            <a:off x="5068283" y="2736545"/>
            <a:ext cx="1480458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Tuscan Chickpea Pasta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Garlic Bread 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and Chunky Roasted Summer Veg</a:t>
            </a:r>
          </a:p>
        </p:txBody>
      </p:sp>
      <p:pic>
        <p:nvPicPr>
          <p:cNvPr id="39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40FF0A43-A27E-0335-4DEE-CD97FFA1C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373" y="1065384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53803735-6D89-E005-C018-C5A56EAAE1A6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Spring Summer Menu 2026</a:t>
            </a: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DBD8DC37-3ED3-AC4D-AA1D-3318D76D10DC}"/>
              </a:ext>
            </a:extLst>
          </p:cNvPr>
          <p:cNvSpPr/>
          <p:nvPr/>
        </p:nvSpPr>
        <p:spPr>
          <a:xfrm flipH="1">
            <a:off x="4587834" y="2071649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6A9B99-114E-35D9-DFF4-D8FF1D3DDF10}"/>
              </a:ext>
            </a:extLst>
          </p:cNvPr>
          <p:cNvSpPr txBox="1"/>
          <p:nvPr/>
        </p:nvSpPr>
        <p:spPr>
          <a:xfrm>
            <a:off x="3191342" y="1439594"/>
            <a:ext cx="1714136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Jerk Chicken Thighs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 &amp; Peas, Broccoli and Spiced Pineapple Slaw</a:t>
            </a:r>
          </a:p>
        </p:txBody>
      </p:sp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1534C8C1-3A00-9E61-C203-A1C5F6075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95" y="3718727"/>
            <a:ext cx="476731" cy="458790"/>
          </a:xfrm>
          <a:prstGeom prst="rect">
            <a:avLst/>
          </a:prstGeom>
        </p:spPr>
      </p:pic>
      <p:sp>
        <p:nvSpPr>
          <p:cNvPr id="41" name="Freeform 23">
            <a:extLst>
              <a:ext uri="{FF2B5EF4-FFF2-40B4-BE49-F238E27FC236}">
                <a16:creationId xmlns:a16="http://schemas.microsoft.com/office/drawing/2014/main" id="{EBAAB250-428D-8542-DB68-1D1858451027}"/>
              </a:ext>
            </a:extLst>
          </p:cNvPr>
          <p:cNvSpPr/>
          <p:nvPr/>
        </p:nvSpPr>
        <p:spPr>
          <a:xfrm flipH="1">
            <a:off x="4607408" y="3709316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F206B1-48AA-4D31-8F5A-E518AD4A4D65}"/>
              </a:ext>
            </a:extLst>
          </p:cNvPr>
          <p:cNvSpPr txBox="1"/>
          <p:nvPr/>
        </p:nvSpPr>
        <p:spPr>
          <a:xfrm>
            <a:off x="1863848" y="1105526"/>
            <a:ext cx="149463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Amasis MT Pro Black"/>
              </a:rPr>
              <a:t>Smokey Beef Chilli Tacos and Wedges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Fresh Tomato, Pineapple and Cucumber Salsa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5B910CC0-A6E9-42AD-873C-168CA2D5FE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60843" y="991653"/>
            <a:ext cx="575134" cy="390443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7F580AFC-BABC-4039-ACFE-D023185E7C9C}"/>
              </a:ext>
            </a:extLst>
          </p:cNvPr>
          <p:cNvSpPr txBox="1"/>
          <p:nvPr/>
        </p:nvSpPr>
        <p:spPr>
          <a:xfrm>
            <a:off x="1892411" y="2585136"/>
            <a:ext cx="142679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Butternut &amp; Feta Quesadilla and Wedges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Fresh Tomato, Pineapple and Cucumber Salsa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E160D29-04A4-45C5-9F3B-356A264CFC5F}"/>
              </a:ext>
            </a:extLst>
          </p:cNvPr>
          <p:cNvSpPr txBox="1"/>
          <p:nvPr/>
        </p:nvSpPr>
        <p:spPr>
          <a:xfrm>
            <a:off x="3276914" y="3005980"/>
            <a:ext cx="15786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Curried Squash &amp; Butterbeans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 &amp; Peas, Broccoli and 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Pineapple Slaw</a:t>
            </a:r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E6FEC7D3-F6A3-4ACB-8524-3B27B4CEED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60843" y="2622072"/>
            <a:ext cx="575134" cy="390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593294-6710-38BA-E5CA-FA2658D2BC81}"/>
              </a:ext>
            </a:extLst>
          </p:cNvPr>
          <p:cNvSpPr txBox="1"/>
          <p:nvPr/>
        </p:nvSpPr>
        <p:spPr>
          <a:xfrm>
            <a:off x="1698938" y="4424599"/>
            <a:ext cx="821997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u="sng" dirty="0">
                <a:solidFill>
                  <a:srgbClr val="201A3C"/>
                </a:solidFill>
                <a:latin typeface="Amasis MT Pro Black" panose="02040A04050005020304" pitchFamily="18" charset="0"/>
              </a:rPr>
              <a:t>Available Daily</a:t>
            </a:r>
          </a:p>
          <a:p>
            <a:pPr algn="ctr"/>
            <a:endParaRPr lang="en-GB" sz="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Choose from - Dessert of the day – Traybakes - Cookies</a:t>
            </a:r>
          </a:p>
          <a:p>
            <a:pPr algn="ctr"/>
            <a:endParaRPr lang="en-GB" sz="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BA13B7-EBF2-3757-83EC-2594E70ADF37}"/>
              </a:ext>
            </a:extLst>
          </p:cNvPr>
          <p:cNvSpPr txBox="1"/>
          <p:nvPr/>
        </p:nvSpPr>
        <p:spPr>
          <a:xfrm>
            <a:off x="8378551" y="1168977"/>
            <a:ext cx="1206106" cy="2769989"/>
          </a:xfrm>
          <a:prstGeom prst="rect">
            <a:avLst/>
          </a:prstGeom>
          <a:solidFill>
            <a:srgbClr val="FFFCE9"/>
          </a:solidFill>
          <a:ln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r>
              <a:rPr lang="en-GB" sz="1400" b="1" dirty="0">
                <a:latin typeface="Amasis MT Pro Black" panose="02040A04050005020304" pitchFamily="18" charset="0"/>
                <a:ea typeface="DengXian Light"/>
              </a:rPr>
              <a:t>Chip Shop Friday</a:t>
            </a: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Chip Shop Favourites Served With Chips, Peas, Curry Sauce and Gravy</a:t>
            </a:r>
          </a:p>
          <a:p>
            <a:pPr algn="ctr"/>
            <a:endParaRPr lang="en-GB" sz="1400" b="1" dirty="0">
              <a:latin typeface="Campaign Thin" panose="02000000000000000000" pitchFamily="50" charset="0"/>
              <a:ea typeface="DengXian Light"/>
            </a:endParaRP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0DBBCA86-FAB7-0F09-ADA9-47D8CD5A7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789" y="1302675"/>
            <a:ext cx="561631" cy="56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285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blank weekly planner&#10;&#10;AI-generated content may be incorrect.">
            <a:extLst>
              <a:ext uri="{FF2B5EF4-FFF2-40B4-BE49-F238E27FC236}">
                <a16:creationId xmlns:a16="http://schemas.microsoft.com/office/drawing/2014/main" id="{22C12632-68BE-1362-BB0D-E03062625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8" y="0"/>
            <a:ext cx="990952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7177A-4A8D-4B3B-42D9-7CB2F3283384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Spring Summer Menu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F4651-19F8-99FD-6FF5-AE3D0899956C}"/>
              </a:ext>
            </a:extLst>
          </p:cNvPr>
          <p:cNvSpPr txBox="1"/>
          <p:nvPr/>
        </p:nvSpPr>
        <p:spPr>
          <a:xfrm>
            <a:off x="5155427" y="5853485"/>
            <a:ext cx="3113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rgbClr val="F49100"/>
                </a:solidFill>
                <a:latin typeface="Campaign Thin" panose="02000000000000000000" pitchFamily="50" charset="0"/>
              </a:rPr>
              <a:t>Our hot and cold deli selection alongside soup of the day and filled jacket potatoes</a:t>
            </a:r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CA3E0DA3-ADAA-B180-AC50-7422F276C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3253F7-B05F-882C-5BE8-DB098DE2372A}"/>
              </a:ext>
            </a:extLst>
          </p:cNvPr>
          <p:cNvSpPr txBox="1"/>
          <p:nvPr/>
        </p:nvSpPr>
        <p:spPr>
          <a:xfrm>
            <a:off x="3159944" y="6154767"/>
            <a:ext cx="16158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Added plant protein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773F01-242A-8096-E74A-6F034E4F75F9}"/>
              </a:ext>
            </a:extLst>
          </p:cNvPr>
          <p:cNvSpPr txBox="1"/>
          <p:nvPr/>
        </p:nvSpPr>
        <p:spPr>
          <a:xfrm>
            <a:off x="3265308" y="5826115"/>
            <a:ext cx="12640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Vegan option</a:t>
            </a:r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E736E6A4-8434-BB96-21E0-59B361C57352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55AAD7-DDE1-B7E7-F236-220296C91DD9}"/>
              </a:ext>
            </a:extLst>
          </p:cNvPr>
          <p:cNvSpPr txBox="1"/>
          <p:nvPr/>
        </p:nvSpPr>
        <p:spPr>
          <a:xfrm>
            <a:off x="3003511" y="6506128"/>
            <a:ext cx="19494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Source of wholemeal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C13F32-D7BC-2ECA-A832-3D6DE0A7566C}"/>
              </a:ext>
            </a:extLst>
          </p:cNvPr>
          <p:cNvSpPr txBox="1"/>
          <p:nvPr/>
        </p:nvSpPr>
        <p:spPr>
          <a:xfrm>
            <a:off x="1726747" y="1291081"/>
            <a:ext cx="1550167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Meatballs In Tomato Sauce</a:t>
            </a: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Garlic Bread, Spaghetti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grpSp>
        <p:nvGrpSpPr>
          <p:cNvPr id="16" name="Group 7">
            <a:extLst>
              <a:ext uri="{FF2B5EF4-FFF2-40B4-BE49-F238E27FC236}">
                <a16:creationId xmlns:a16="http://schemas.microsoft.com/office/drawing/2014/main" id="{AF108516-A7AE-F4B7-B721-DF4E46F408DD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32E99BF2-D186-FCDC-9871-92C3E5AFADF0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E57170E3-C0E1-1CFC-FAE8-0A9AD1B8058E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9" name="Group 10">
              <a:extLst>
                <a:ext uri="{FF2B5EF4-FFF2-40B4-BE49-F238E27FC236}">
                  <a16:creationId xmlns:a16="http://schemas.microsoft.com/office/drawing/2014/main" id="{707B1436-4E5E-A28C-71F1-227BF23E3E66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3" name="Freeform 11">
                <a:extLst>
                  <a:ext uri="{FF2B5EF4-FFF2-40B4-BE49-F238E27FC236}">
                    <a16:creationId xmlns:a16="http://schemas.microsoft.com/office/drawing/2014/main" id="{8059813C-610D-2748-BBC5-D858384AA8B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xtBox 12">
                <a:extLst>
                  <a:ext uri="{FF2B5EF4-FFF2-40B4-BE49-F238E27FC236}">
                    <a16:creationId xmlns:a16="http://schemas.microsoft.com/office/drawing/2014/main" id="{30E69BF0-50FD-9603-D1DC-0074A21EAD3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54E7A17E-84E0-A33E-DEA6-5680D46A3A7D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1" name="Freeform 14">
                <a:extLst>
                  <a:ext uri="{FF2B5EF4-FFF2-40B4-BE49-F238E27FC236}">
                    <a16:creationId xmlns:a16="http://schemas.microsoft.com/office/drawing/2014/main" id="{4F7F8BE8-7F0D-E353-22A3-D711470AC94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232BB3FD-DD6E-E3E0-7AFD-D63BA7E5340B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350DF8D-F2E5-D42C-C56D-F94BEFC46536}"/>
              </a:ext>
            </a:extLst>
          </p:cNvPr>
          <p:cNvSpPr txBox="1"/>
          <p:nvPr/>
        </p:nvSpPr>
        <p:spPr>
          <a:xfrm>
            <a:off x="3288063" y="1534264"/>
            <a:ext cx="156704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Original Spice Chicken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Spicy Rice and Rainbow Slaw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7276E1-0039-977B-1EF1-EE72F0F7731C}"/>
              </a:ext>
            </a:extLst>
          </p:cNvPr>
          <p:cNvSpPr txBox="1"/>
          <p:nvPr/>
        </p:nvSpPr>
        <p:spPr>
          <a:xfrm>
            <a:off x="6521157" y="1455677"/>
            <a:ext cx="1695428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Biryani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Sambals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6378F6-3D2B-CBCA-FEE1-BDB2B680C0CA}"/>
              </a:ext>
            </a:extLst>
          </p:cNvPr>
          <p:cNvSpPr txBox="1"/>
          <p:nvPr/>
        </p:nvSpPr>
        <p:spPr>
          <a:xfrm>
            <a:off x="3326396" y="3258548"/>
            <a:ext cx="156704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Smokey Bean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Burger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Spicy Rice and Rainbow Slaw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3B756C7-C83B-ABD0-CBBB-157883CFD5EE}"/>
              </a:ext>
            </a:extLst>
          </p:cNvPr>
          <p:cNvSpPr txBox="1"/>
          <p:nvPr/>
        </p:nvSpPr>
        <p:spPr>
          <a:xfrm>
            <a:off x="6484786" y="3015918"/>
            <a:ext cx="176816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Vegetable Biryani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Sambals</a:t>
            </a:r>
          </a:p>
        </p:txBody>
      </p:sp>
      <p:sp>
        <p:nvSpPr>
          <p:cNvPr id="37" name="Freeform 23">
            <a:extLst>
              <a:ext uri="{FF2B5EF4-FFF2-40B4-BE49-F238E27FC236}">
                <a16:creationId xmlns:a16="http://schemas.microsoft.com/office/drawing/2014/main" id="{53FB0EF3-EB15-438A-666F-E57DC0D1B1E9}"/>
              </a:ext>
            </a:extLst>
          </p:cNvPr>
          <p:cNvSpPr/>
          <p:nvPr/>
        </p:nvSpPr>
        <p:spPr>
          <a:xfrm flipH="1">
            <a:off x="7961969" y="2126868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3F92F74D-7B0A-D37D-794E-5D7F990D7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997" y="3647646"/>
            <a:ext cx="476731" cy="4587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A73D04-95D6-21FC-898B-E7D9EE8EBBEE}"/>
              </a:ext>
            </a:extLst>
          </p:cNvPr>
          <p:cNvSpPr txBox="1"/>
          <p:nvPr/>
        </p:nvSpPr>
        <p:spPr>
          <a:xfrm>
            <a:off x="1728376" y="2801983"/>
            <a:ext cx="1536932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latin typeface="Amasis MT Pro Black"/>
              </a:rPr>
              <a:t>Yakisoba Soya</a:t>
            </a:r>
            <a:endParaRPr lang="en-US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ctr">
              <a:defRPr/>
            </a:pPr>
            <a:r>
              <a:rPr lang="en-GB" sz="1400" b="1" dirty="0">
                <a:latin typeface="Amasis MT Pro Black"/>
              </a:rPr>
              <a:t> 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 Black"/>
              </a:rPr>
              <a:t>Noodles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ea typeface="+mn-lt"/>
                <a:cs typeface="+mn-lt"/>
              </a:rPr>
              <a:t>with Stir Fry with Edamame Beans</a:t>
            </a:r>
            <a:endParaRPr lang="en-GB" sz="1200" b="1" dirty="0">
              <a:solidFill>
                <a:srgbClr val="F49100"/>
              </a:solidFill>
              <a:ea typeface="Calibri"/>
              <a:cs typeface="Calibri"/>
            </a:endParaRPr>
          </a:p>
          <a:p>
            <a:pPr algn="ctr">
              <a:defRPr/>
            </a:pPr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66" name="Picture 65" descr="A picture containing text&#10;&#10;Description automatically generated">
            <a:extLst>
              <a:ext uri="{FF2B5EF4-FFF2-40B4-BE49-F238E27FC236}">
                <a16:creationId xmlns:a16="http://schemas.microsoft.com/office/drawing/2014/main" id="{F631B3C8-3157-6166-D59D-9D94E080D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48" y="3647646"/>
            <a:ext cx="476731" cy="45879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83D0353A-5D72-4ADE-B7EF-C59C92CBBB77}"/>
              </a:ext>
            </a:extLst>
          </p:cNvPr>
          <p:cNvSpPr txBox="1"/>
          <p:nvPr/>
        </p:nvSpPr>
        <p:spPr>
          <a:xfrm>
            <a:off x="5131755" y="1216275"/>
            <a:ext cx="1247460" cy="2777683"/>
          </a:xfrm>
          <a:prstGeom prst="rect">
            <a:avLst/>
          </a:prstGeom>
          <a:solidFill>
            <a:srgbClr val="FEFDEA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lvl="0" algn="ctr">
              <a:defRPr/>
            </a:pP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lvl="0" algn="ctr">
              <a:defRPr/>
            </a:pPr>
            <a:endParaRPr lang="en-GB" sz="8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lvl="0" algn="ctr">
              <a:defRPr/>
            </a:pPr>
            <a:endParaRPr lang="en-GB" sz="11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Mac and Cheese with Toppings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Croutons, Pepperoni Pieces, Crispy Onions, Spring Onions, Barbecue Beans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8FF5CD98-B03F-4110-AC9C-BB1110D3E6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252" y="1004426"/>
            <a:ext cx="535921" cy="602912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A8DD9038-7574-4DF6-A62D-D000032F5E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251" y="2626430"/>
            <a:ext cx="535921" cy="602912"/>
          </a:xfrm>
          <a:prstGeom prst="rect">
            <a:avLst/>
          </a:prstGeom>
        </p:spPr>
      </p:pic>
      <p:pic>
        <p:nvPicPr>
          <p:cNvPr id="57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29F4D038-9518-453B-ABC0-60DEE26AF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3" y="1051923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DF02E329-F562-48A7-9222-F88BDAD29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3" y="2578428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AE2D64-9624-8FC1-51A1-33F23584272B}"/>
              </a:ext>
            </a:extLst>
          </p:cNvPr>
          <p:cNvSpPr txBox="1"/>
          <p:nvPr/>
        </p:nvSpPr>
        <p:spPr>
          <a:xfrm>
            <a:off x="1698938" y="4424599"/>
            <a:ext cx="821997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u="sng" dirty="0">
                <a:solidFill>
                  <a:srgbClr val="201A3C"/>
                </a:solidFill>
                <a:latin typeface="Amasis MT Pro Black" panose="02040A04050005020304" pitchFamily="18" charset="0"/>
              </a:rPr>
              <a:t>Available Daily</a:t>
            </a:r>
          </a:p>
          <a:p>
            <a:pPr algn="ctr"/>
            <a:endParaRPr lang="en-GB" sz="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Choose from - Dessert of the day – Traybakes - Cookies</a:t>
            </a:r>
          </a:p>
          <a:p>
            <a:pPr algn="ctr"/>
            <a:endParaRPr lang="en-GB" sz="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FCC821-E144-8366-5EA0-1D6F2703E76A}"/>
              </a:ext>
            </a:extLst>
          </p:cNvPr>
          <p:cNvSpPr txBox="1"/>
          <p:nvPr/>
        </p:nvSpPr>
        <p:spPr>
          <a:xfrm>
            <a:off x="8378551" y="1216275"/>
            <a:ext cx="1206106" cy="2769989"/>
          </a:xfrm>
          <a:prstGeom prst="rect">
            <a:avLst/>
          </a:prstGeom>
          <a:solidFill>
            <a:srgbClr val="FFFCE9"/>
          </a:solidFill>
          <a:ln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r>
              <a:rPr lang="en-GB" sz="1400" b="1" dirty="0">
                <a:latin typeface="Amasis MT Pro Black" panose="02040A04050005020304" pitchFamily="18" charset="0"/>
                <a:ea typeface="DengXian Light"/>
              </a:rPr>
              <a:t>Chip Shop Friday</a:t>
            </a: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Chip Shop Favourites Served With Chips, Peas, Curry Sauce and Gravy</a:t>
            </a:r>
          </a:p>
          <a:p>
            <a:pPr algn="ctr"/>
            <a:endParaRPr lang="en-GB" sz="1400" b="1" dirty="0">
              <a:latin typeface="Campaign Thin" panose="02000000000000000000" pitchFamily="50" charset="0"/>
              <a:ea typeface="DengXian Light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3EA6A75D-0B1B-8EDF-2770-F0FAD74AB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789" y="1302675"/>
            <a:ext cx="561631" cy="56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>
            <a:extLst>
              <a:ext uri="{FF2B5EF4-FFF2-40B4-BE49-F238E27FC236}">
                <a16:creationId xmlns:a16="http://schemas.microsoft.com/office/drawing/2014/main" id="{8011F860-45AB-600B-9D2F-D07B94C54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366" y="1275199"/>
            <a:ext cx="675469" cy="57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045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cc8f99-6edd-417c-8b08-e4af51aa64dc">
      <Terms xmlns="http://schemas.microsoft.com/office/infopath/2007/PartnerControls"/>
    </lcf76f155ced4ddcb4097134ff3c332f>
    <TaxCatchAll xmlns="93f07fc0-f3cc-4d0b-9a4f-54b5dee9d13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701AC9A5908340A53101F6F3BF7720" ma:contentTypeVersion="18" ma:contentTypeDescription="Create a new document." ma:contentTypeScope="" ma:versionID="9fc8846d212a640ce1a3de63aa97f66f">
  <xsd:schema xmlns:xsd="http://www.w3.org/2001/XMLSchema" xmlns:xs="http://www.w3.org/2001/XMLSchema" xmlns:p="http://schemas.microsoft.com/office/2006/metadata/properties" xmlns:ns2="cfcc8f99-6edd-417c-8b08-e4af51aa64dc" xmlns:ns3="93f07fc0-f3cc-4d0b-9a4f-54b5dee9d132" targetNamespace="http://schemas.microsoft.com/office/2006/metadata/properties" ma:root="true" ma:fieldsID="4d6af157bc44b65cc6a200a963fad04a" ns2:_="" ns3:_="">
    <xsd:import namespace="cfcc8f99-6edd-417c-8b08-e4af51aa64dc"/>
    <xsd:import namespace="93f07fc0-f3cc-4d0b-9a4f-54b5dee9d1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c8f99-6edd-417c-8b08-e4af51aa64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60fa401-c735-472c-b85f-e3677d3c5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f07fc0-f3cc-4d0b-9a4f-54b5dee9d132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1412bf3a-dce2-436e-b669-e1b034c8f5c5}" ma:internalName="TaxCatchAll" ma:showField="CatchAllData" ma:web="93f07fc0-f3cc-4d0b-9a4f-54b5dee9d1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7F70F4-AC20-4262-B039-ED8451DB711E}">
  <ds:schemaRefs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www.w3.org/XML/1998/namespace"/>
    <ds:schemaRef ds:uri="93f07fc0-f3cc-4d0b-9a4f-54b5dee9d132"/>
    <ds:schemaRef ds:uri="cfcc8f99-6edd-417c-8b08-e4af51aa64dc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95DFD85-DCEC-4A9B-BD66-3E04A24C66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25CA03-BDE5-4093-81C9-3723901FC6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cc8f99-6edd-417c-8b08-e4af51aa64dc"/>
    <ds:schemaRef ds:uri="93f07fc0-f3cc-4d0b-9a4f-54b5dee9d1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2765</TotalTime>
  <Words>414</Words>
  <Application>Microsoft Office PowerPoint</Application>
  <PresentationFormat>A4 Paper (210x297 mm)</PresentationFormat>
  <Paragraphs>107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DengXian Light</vt:lpstr>
      <vt:lpstr>Aldhabi</vt:lpstr>
      <vt:lpstr>Amasis MT Pro Black</vt:lpstr>
      <vt:lpstr>Amasis MT Pro Medium</vt:lpstr>
      <vt:lpstr>Aptos</vt:lpstr>
      <vt:lpstr>Arial</vt:lpstr>
      <vt:lpstr>Calibri</vt:lpstr>
      <vt:lpstr>Calibri Light</vt:lpstr>
      <vt:lpstr>Campaign Thin</vt:lpstr>
      <vt:lpstr>Office Theme</vt:lpstr>
      <vt:lpstr>PowerPoint Presentation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Cooper</dc:creator>
  <cp:lastModifiedBy>8629 BelfastRoyalAcademy</cp:lastModifiedBy>
  <cp:revision>60</cp:revision>
  <dcterms:created xsi:type="dcterms:W3CDTF">2023-01-19T15:41:07Z</dcterms:created>
  <dcterms:modified xsi:type="dcterms:W3CDTF">2026-03-26T09:17:26Z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0x01010043701AC9A5908340A53101F6F3BF7720</vt:lpwstr>
  </property>
  <property fmtid="{D5CDD505-2E9C-101B-9397-08002B2CF9AE}" pid="3" name="MediaServiceImageTags">
    <vt:lpwstr/>
  </property>
</Properties>
</file>